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23" r:id="rId3"/>
    <p:sldId id="327" r:id="rId4"/>
    <p:sldId id="338" r:id="rId5"/>
    <p:sldId id="328" r:id="rId6"/>
    <p:sldId id="329" r:id="rId7"/>
    <p:sldId id="330" r:id="rId8"/>
    <p:sldId id="260" r:id="rId9"/>
    <p:sldId id="258" r:id="rId10"/>
    <p:sldId id="265" r:id="rId11"/>
    <p:sldId id="335" r:id="rId12"/>
    <p:sldId id="336" r:id="rId13"/>
    <p:sldId id="262" r:id="rId14"/>
    <p:sldId id="266" r:id="rId15"/>
    <p:sldId id="332" r:id="rId16"/>
    <p:sldId id="264" r:id="rId17"/>
    <p:sldId id="267" r:id="rId18"/>
    <p:sldId id="268" r:id="rId19"/>
    <p:sldId id="269" r:id="rId20"/>
    <p:sldId id="312" r:id="rId21"/>
    <p:sldId id="270" r:id="rId22"/>
    <p:sldId id="333" r:id="rId23"/>
    <p:sldId id="33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2812"/>
  </p:normalViewPr>
  <p:slideViewPr>
    <p:cSldViewPr snapToGrid="0" snapToObjects="1">
      <p:cViewPr varScale="1">
        <p:scale>
          <a:sx n="110" d="100"/>
          <a:sy n="110" d="100"/>
        </p:scale>
        <p:origin x="-13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A18F4-05D3-F546-8D8B-1C175341456F}" type="datetimeFigureOut">
              <a:rPr lang="nl-NL" smtClean="0"/>
              <a:t>02-04-18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3DD1C-940F-8040-A240-C439121C94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6848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02-04-18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02-04-18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02-04-18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02-04-18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02-04-18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02-04-18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02-04-18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02-04-18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02-04-18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02-04-18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02-04-18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02-04-18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examenblad.n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b1Ph0sa0Gc0" TargetMode="External"/><Relationship Id="rId3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hl=nl&amp;gl=NL&amp;v=YWQAw7XSkDY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nl.youtube.com/watch?v=rErXOMu7DW8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HqB6nz_enn4&amp;gl=NL&amp;hl=nl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rFsvgYmSDeM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4kACj-O5I9A" TargetMode="External"/><Relationship Id="rId3" Type="http://schemas.openxmlformats.org/officeDocument/2006/relationships/hyperlink" Target="https://www.youtube.com/watch?v=6o7poILFfKQ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IQPkNvqAmh0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1z10MWWeX48" TargetMode="External"/><Relationship Id="rId3" Type="http://schemas.openxmlformats.org/officeDocument/2006/relationships/hyperlink" Target="https://www.youtube.com/watch?v=BEb4EH35uHE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youtu.be/hcpM0yN7p0c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ZalwKw6UGyU" TargetMode="External"/><Relationship Id="rId3" Type="http://schemas.openxmlformats.org/officeDocument/2006/relationships/hyperlink" Target="https://www.youtube.com/watch?v=uav-OYUJ7BQ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652861"/>
            <a:ext cx="7772400" cy="1388811"/>
          </a:xfrm>
        </p:spPr>
        <p:txBody>
          <a:bodyPr>
            <a:normAutofit/>
          </a:bodyPr>
          <a:lstStyle/>
          <a:p>
            <a:pPr algn="l"/>
            <a:r>
              <a:rPr lang="nl-NL" sz="4000" dirty="0" smtClean="0">
                <a:latin typeface="Arial"/>
                <a:cs typeface="Arial"/>
              </a:rPr>
              <a:t>Begin 20</a:t>
            </a:r>
            <a:r>
              <a:rPr lang="nl-NL" sz="4000" baseline="30000" dirty="0" smtClean="0">
                <a:latin typeface="Arial"/>
                <a:cs typeface="Arial"/>
              </a:rPr>
              <a:t>e</a:t>
            </a:r>
            <a:r>
              <a:rPr lang="nl-NL" sz="4000" dirty="0" smtClean="0">
                <a:latin typeface="Arial"/>
                <a:cs typeface="Arial"/>
              </a:rPr>
              <a:t> eeuw:</a:t>
            </a:r>
            <a:br>
              <a:rPr lang="nl-NL" sz="4000" dirty="0" smtClean="0">
                <a:latin typeface="Arial"/>
                <a:cs typeface="Arial"/>
              </a:rPr>
            </a:br>
            <a:r>
              <a:rPr lang="nl-NL" sz="4000" dirty="0" smtClean="0">
                <a:latin typeface="Arial"/>
                <a:cs typeface="Arial"/>
              </a:rPr>
              <a:t>Muziek: expressionisme</a:t>
            </a:r>
            <a:endParaRPr lang="nl-NL" sz="4000" dirty="0">
              <a:latin typeface="Arial"/>
              <a:cs typeface="Arial"/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85800" y="2041672"/>
            <a:ext cx="7772400" cy="4190176"/>
          </a:xfrm>
        </p:spPr>
        <p:txBody>
          <a:bodyPr>
            <a:normAutofit/>
          </a:bodyPr>
          <a:lstStyle/>
          <a:p>
            <a:endParaRPr lang="nl-NL" dirty="0" smtClean="0">
              <a:solidFill>
                <a:srgbClr val="FF0000"/>
              </a:solidFill>
            </a:endParaRPr>
          </a:p>
          <a:p>
            <a:pPr algn="l"/>
            <a:r>
              <a:rPr lang="nl-NL" dirty="0" smtClean="0">
                <a:solidFill>
                  <a:srgbClr val="FF0000"/>
                </a:solidFill>
              </a:rPr>
              <a:t>Syllabus kunst algemeen</a:t>
            </a:r>
          </a:p>
          <a:p>
            <a:pPr algn="l"/>
            <a:r>
              <a:rPr lang="nl-NL" sz="2400" dirty="0">
                <a:hlinkClick r:id="rId2"/>
              </a:rPr>
              <a:t>https://</a:t>
            </a:r>
            <a:r>
              <a:rPr lang="nl-NL" sz="2400" dirty="0" smtClean="0">
                <a:hlinkClick r:id="rId2"/>
              </a:rPr>
              <a:t>www.examenblad.nl</a:t>
            </a:r>
            <a:endParaRPr lang="nl-NL" sz="2400" dirty="0" smtClean="0"/>
          </a:p>
          <a:p>
            <a:pPr algn="l"/>
            <a:r>
              <a:rPr lang="nl-NL" sz="2400" dirty="0" smtClean="0"/>
              <a:t>/</a:t>
            </a:r>
            <a:r>
              <a:rPr lang="nl-NL" sz="2400" dirty="0"/>
              <a:t>examenstof/syllabus-2018-kunst-havo/2018/f=/kunst_havo_2_versie_2018.</a:t>
            </a:r>
            <a:r>
              <a:rPr lang="nl-NL" sz="2400" dirty="0" smtClean="0"/>
              <a:t>pdf</a:t>
            </a:r>
          </a:p>
          <a:p>
            <a:endParaRPr lang="nl-NL" dirty="0"/>
          </a:p>
          <a:p>
            <a:pPr algn="l"/>
            <a:r>
              <a:rPr lang="nl-NL" dirty="0" smtClean="0">
                <a:solidFill>
                  <a:srgbClr val="FF0000"/>
                </a:solidFill>
              </a:rPr>
              <a:t>Pag. 19, 20, 21 en 22</a:t>
            </a:r>
          </a:p>
          <a:p>
            <a:pPr algn="l"/>
            <a:r>
              <a:rPr lang="nl-NL" dirty="0" smtClean="0">
                <a:solidFill>
                  <a:srgbClr val="FF0000"/>
                </a:solidFill>
              </a:rPr>
              <a:t>Kenmerken van muziek en dans</a:t>
            </a: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61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latin typeface="Arial"/>
                <a:cs typeface="Arial"/>
              </a:rPr>
              <a:t>In 19</a:t>
            </a:r>
            <a:r>
              <a:rPr lang="nl-NL" baseline="30000" dirty="0" smtClean="0">
                <a:latin typeface="Arial"/>
                <a:cs typeface="Arial"/>
              </a:rPr>
              <a:t>e</a:t>
            </a:r>
            <a:r>
              <a:rPr lang="nl-NL" dirty="0" smtClean="0">
                <a:latin typeface="Arial"/>
                <a:cs typeface="Arial"/>
              </a:rPr>
              <a:t> eeuw nadruk op alles wat zichtbaar is. Begin 20</a:t>
            </a:r>
            <a:r>
              <a:rPr lang="nl-NL" baseline="30000" dirty="0" smtClean="0">
                <a:latin typeface="Arial"/>
                <a:cs typeface="Arial"/>
              </a:rPr>
              <a:t>e</a:t>
            </a:r>
            <a:r>
              <a:rPr lang="nl-NL" dirty="0" smtClean="0">
                <a:latin typeface="Arial"/>
                <a:cs typeface="Arial"/>
              </a:rPr>
              <a:t> eeuw tot uitdrukking brengen wat </a:t>
            </a:r>
            <a:r>
              <a:rPr lang="nl-NL" u="sng" dirty="0" smtClean="0">
                <a:latin typeface="Arial"/>
                <a:cs typeface="Arial"/>
              </a:rPr>
              <a:t>achter het zichtbare </a:t>
            </a:r>
            <a:r>
              <a:rPr lang="nl-NL" dirty="0" smtClean="0">
                <a:latin typeface="Arial"/>
                <a:cs typeface="Arial"/>
              </a:rPr>
              <a:t>schuilgaat. </a:t>
            </a:r>
          </a:p>
          <a:p>
            <a:endParaRPr lang="nl-NL" dirty="0">
              <a:latin typeface="Arial"/>
              <a:cs typeface="Arial"/>
            </a:endParaRPr>
          </a:p>
          <a:p>
            <a:r>
              <a:rPr lang="nl-NL" dirty="0" smtClean="0">
                <a:latin typeface="Arial"/>
                <a:cs typeface="Arial"/>
              </a:rPr>
              <a:t>Freud</a:t>
            </a:r>
          </a:p>
          <a:p>
            <a:r>
              <a:rPr lang="nl-NL" dirty="0" smtClean="0">
                <a:latin typeface="Arial"/>
                <a:cs typeface="Arial"/>
              </a:rPr>
              <a:t>Röntgenstralen</a:t>
            </a:r>
          </a:p>
          <a:p>
            <a:endParaRPr lang="nl-NL" dirty="0"/>
          </a:p>
        </p:txBody>
      </p:sp>
      <p:pic>
        <p:nvPicPr>
          <p:cNvPr id="4" name="Afbeelding 3" descr="hand_rontgen_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267" y="3674533"/>
            <a:ext cx="3259666" cy="245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350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 smtClean="0">
                <a:latin typeface="Arial"/>
                <a:cs typeface="Arial"/>
              </a:rPr>
              <a:t>Onderzoek van Sigmund Freud</a:t>
            </a:r>
            <a:endParaRPr lang="nl-NL" sz="3200" dirty="0">
              <a:latin typeface="Arial"/>
              <a:cs typeface="Arial"/>
            </a:endParaRPr>
          </a:p>
        </p:txBody>
      </p:sp>
      <p:pic>
        <p:nvPicPr>
          <p:cNvPr id="4" name="Tijdelijke aanduiding voor inhoud 3" descr="h11spiegel-aan-schervenpptx-7-63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58" r="-182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21861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h11spiegel-aan-schervenpptx-8-63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58" r="-18258"/>
          <a:stretch>
            <a:fillRect/>
          </a:stretch>
        </p:blipFill>
        <p:spPr>
          <a:xfrm>
            <a:off x="-581891" y="484910"/>
            <a:ext cx="10257544" cy="5641254"/>
          </a:xfrm>
        </p:spPr>
      </p:pic>
    </p:spTree>
    <p:extLst>
      <p:ext uri="{BB962C8B-B14F-4D97-AF65-F5344CB8AC3E}">
        <p14:creationId xmlns:p14="http://schemas.microsoft.com/office/powerpoint/2010/main" val="239545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2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nl-NL" sz="4000">
                <a:latin typeface="Tahoma" charset="0"/>
                <a:ea typeface="ＭＳ Ｐゴシック" charset="0"/>
                <a:cs typeface="ＭＳ Ｐゴシック" charset="0"/>
              </a:rPr>
              <a:t/>
            </a:r>
            <a:br>
              <a:rPr lang="nl-NL" sz="4000">
                <a:latin typeface="Tahoma" charset="0"/>
                <a:ea typeface="ＭＳ Ｐゴシック" charset="0"/>
                <a:cs typeface="ＭＳ Ｐゴシック" charset="0"/>
              </a:rPr>
            </a:br>
            <a:endParaRPr lang="nl-NL" sz="400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530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187950"/>
          </a:xfrm>
        </p:spPr>
        <p:txBody>
          <a:bodyPr/>
          <a:lstStyle/>
          <a:p>
            <a:pPr algn="ctr" eaLnBrk="1" hangingPunct="1">
              <a:buFont typeface="Wingdings" charset="0"/>
              <a:buNone/>
            </a:pPr>
            <a:r>
              <a:rPr lang="nl-NL" sz="4800" b="1" dirty="0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t>Expressionisme</a:t>
            </a:r>
          </a:p>
          <a:p>
            <a:pPr algn="ctr" eaLnBrk="1" hangingPunct="1">
              <a:buFont typeface="Wingdings" charset="0"/>
              <a:buNone/>
            </a:pPr>
            <a:endParaRPr lang="nl-NL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r>
              <a:rPr lang="nl-NL" dirty="0" smtClean="0">
                <a:ea typeface="ＭＳ Ｐゴシック" charset="0"/>
                <a:cs typeface="ＭＳ Ｐゴシック" charset="0"/>
              </a:rPr>
              <a:t>	Uitdrukking </a:t>
            </a:r>
            <a:r>
              <a:rPr lang="nl-NL" dirty="0">
                <a:ea typeface="ＭＳ Ｐゴシック" charset="0"/>
                <a:cs typeface="ＭＳ Ｐゴシック" charset="0"/>
              </a:rPr>
              <a:t>geven aan </a:t>
            </a:r>
            <a:r>
              <a:rPr lang="nl-NL" dirty="0" smtClean="0">
                <a:ea typeface="ＭＳ Ｐゴシック" charset="0"/>
                <a:cs typeface="ＭＳ Ｐゴシック" charset="0"/>
              </a:rPr>
              <a:t>het geen </a:t>
            </a:r>
            <a:r>
              <a:rPr lang="nl-NL" b="1" u="sng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achter</a:t>
            </a:r>
            <a:r>
              <a:rPr lang="nl-NL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nl-NL" dirty="0" smtClean="0">
                <a:ea typeface="ＭＳ Ｐゴシック" charset="0"/>
                <a:cs typeface="ＭＳ Ｐゴシック" charset="0"/>
              </a:rPr>
              <a:t>het </a:t>
            </a:r>
            <a:r>
              <a:rPr lang="nl-NL" b="1" u="sng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zichtbare</a:t>
            </a:r>
            <a:r>
              <a:rPr lang="nl-NL" dirty="0" smtClean="0">
                <a:solidFill>
                  <a:srgbClr val="FFFFCC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nl-NL" dirty="0">
                <a:ea typeface="ＭＳ Ｐゴシック" charset="0"/>
                <a:cs typeface="ＭＳ Ｐゴシック" charset="0"/>
              </a:rPr>
              <a:t>schuilgaat. </a:t>
            </a:r>
            <a:endParaRPr lang="nl-NL" dirty="0" smtClean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r>
              <a:rPr lang="nl-NL" dirty="0" smtClean="0">
                <a:ea typeface="ＭＳ Ｐゴシック" charset="0"/>
                <a:cs typeface="ＭＳ Ｐゴシック" charset="0"/>
              </a:rPr>
              <a:t>	De </a:t>
            </a:r>
            <a:r>
              <a:rPr lang="nl-NL" dirty="0">
                <a:ea typeface="ＭＳ Ｐゴシック" charset="0"/>
                <a:cs typeface="ＭＳ Ｐゴシック" charset="0"/>
              </a:rPr>
              <a:t>nadruk ligt op het rechtstreeks tot uitdrukking brengen van – vaak </a:t>
            </a:r>
            <a:r>
              <a:rPr lang="nl-NL" b="1" u="sng" dirty="0">
                <a:ea typeface="ＭＳ Ｐゴシック" charset="0"/>
                <a:cs typeface="ＭＳ Ｐゴシック" charset="0"/>
              </a:rPr>
              <a:t>heftige –emoties</a:t>
            </a:r>
          </a:p>
          <a:p>
            <a:pPr algn="ctr" eaLnBrk="1" hangingPunct="1">
              <a:buFont typeface="Wingdings" charset="0"/>
              <a:buNone/>
            </a:pPr>
            <a:endParaRPr lang="nl-NL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728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122" y="274639"/>
            <a:ext cx="4088390" cy="273914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5516" y="3321853"/>
            <a:ext cx="2612070" cy="3236253"/>
          </a:xfrm>
          <a:prstGeom prst="rect">
            <a:avLst/>
          </a:prstGeom>
        </p:spPr>
      </p:pic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4"/>
          <a:srcRect l="-53313" r="-53313"/>
          <a:stretch>
            <a:fillRect/>
          </a:stretch>
        </p:blipFill>
        <p:spPr>
          <a:xfrm>
            <a:off x="4255455" y="274639"/>
            <a:ext cx="4888546" cy="2688512"/>
          </a:xfr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080" y="3321853"/>
            <a:ext cx="2478427" cy="3358094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7955" y="3321852"/>
            <a:ext cx="2678910" cy="351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279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Expressionistische muziek is muziek van </a:t>
            </a:r>
            <a:r>
              <a:rPr lang="nl-NL" b="1" dirty="0"/>
              <a:t>uitersten,</a:t>
            </a:r>
            <a:r>
              <a:rPr lang="nl-NL" dirty="0"/>
              <a:t> </a:t>
            </a:r>
            <a:r>
              <a:rPr lang="nl-NL" b="1" dirty="0"/>
              <a:t>contrasten</a:t>
            </a:r>
            <a:r>
              <a:rPr lang="nl-NL" dirty="0"/>
              <a:t> en vaak aan het </a:t>
            </a:r>
            <a:r>
              <a:rPr lang="nl-NL" b="1" dirty="0"/>
              <a:t>waanzinnige </a:t>
            </a:r>
            <a:r>
              <a:rPr lang="nl-NL" dirty="0"/>
              <a:t>grenzende hartstocht. </a:t>
            </a:r>
            <a:r>
              <a:rPr lang="nl-NL" b="1" dirty="0"/>
              <a:t>Extreme </a:t>
            </a:r>
            <a:r>
              <a:rPr lang="nl-NL" dirty="0"/>
              <a:t>gemoedstoestanden als hysterie en krankzinnigheid en ervaringen als nachtmerries werden in een zeer complexe muziek tot uitdrukking gebracht. Expressionistische muziek geeft uitdrukking aan strijd, geweld, conflict, frustratie en innerlijke verscheurdheid.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3145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 kunstenaars: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 smtClean="0">
                <a:latin typeface="Arial"/>
                <a:cs typeface="Arial"/>
              </a:rPr>
              <a:t>Bestaande regels beperken de vrijheid</a:t>
            </a:r>
            <a:endParaRPr lang="nl-NL" sz="2800" dirty="0">
              <a:latin typeface="Arial"/>
              <a:cs typeface="Arial"/>
            </a:endParaRPr>
          </a:p>
          <a:p>
            <a:r>
              <a:rPr lang="nl-NL" sz="2800" dirty="0" smtClean="0">
                <a:latin typeface="Arial"/>
                <a:cs typeface="Arial"/>
              </a:rPr>
              <a:t>Interesse in “primitieve culturen” (is puur en echt)</a:t>
            </a:r>
            <a:endParaRPr lang="nl-NL" sz="2800" dirty="0">
              <a:latin typeface="Arial"/>
              <a:cs typeface="Arial"/>
            </a:endParaRPr>
          </a:p>
          <a:p>
            <a:r>
              <a:rPr lang="nl-NL" sz="2800" dirty="0" smtClean="0">
                <a:latin typeface="Arial"/>
                <a:cs typeface="Arial"/>
              </a:rPr>
              <a:t>Stijl sluit niet altijd aan bij smaak van het grote publiek</a:t>
            </a:r>
            <a:endParaRPr lang="nl-NL" sz="2800" dirty="0">
              <a:latin typeface="Arial"/>
              <a:cs typeface="Arial"/>
            </a:endParaRPr>
          </a:p>
          <a:p>
            <a:endParaRPr lang="nl-NL" dirty="0"/>
          </a:p>
        </p:txBody>
      </p:sp>
      <p:pic>
        <p:nvPicPr>
          <p:cNvPr id="4" name="Afbeelding 3" descr="Rituele dan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252" y="3756480"/>
            <a:ext cx="3282431" cy="254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420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400" dirty="0" smtClean="0"/>
              <a:t>Muziek</a:t>
            </a:r>
            <a:endParaRPr lang="nl-NL" sz="5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nl-NL" sz="1800" dirty="0">
                <a:latin typeface="Arial"/>
                <a:ea typeface="ＭＳ Ｐゴシック" charset="0"/>
                <a:cs typeface="Arial"/>
              </a:rPr>
              <a:t>Arnold </a:t>
            </a:r>
            <a:r>
              <a:rPr lang="nl-NL" sz="1800" dirty="0" err="1">
                <a:latin typeface="Arial"/>
                <a:ea typeface="ＭＳ Ｐゴシック" charset="0"/>
                <a:cs typeface="Arial"/>
              </a:rPr>
              <a:t>Sch</a:t>
            </a:r>
            <a:r>
              <a:rPr lang="en-US" sz="1800" dirty="0" err="1">
                <a:latin typeface="Arial"/>
                <a:ea typeface="ＭＳ Ｐゴシック" charset="0"/>
                <a:cs typeface="Arial"/>
              </a:rPr>
              <a:t>önberg</a:t>
            </a:r>
            <a:r>
              <a:rPr lang="en-US" sz="1800" dirty="0">
                <a:latin typeface="Arial"/>
                <a:ea typeface="ＭＳ Ｐゴシック" charset="0"/>
                <a:cs typeface="Arial"/>
              </a:rPr>
              <a:t>  (op </a:t>
            </a:r>
            <a:r>
              <a:rPr lang="en-US" sz="1800" dirty="0" err="1">
                <a:latin typeface="Arial"/>
                <a:ea typeface="ＭＳ Ｐゴシック" charset="0"/>
                <a:cs typeface="Arial"/>
              </a:rPr>
              <a:t>zoek</a:t>
            </a:r>
            <a:r>
              <a:rPr lang="en-US" sz="18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1800" dirty="0" err="1">
                <a:latin typeface="Arial"/>
                <a:ea typeface="ＭＳ Ｐゴシック" charset="0"/>
                <a:cs typeface="Arial"/>
              </a:rPr>
              <a:t>naar</a:t>
            </a:r>
            <a:r>
              <a:rPr lang="en-US" sz="18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1800" dirty="0" err="1">
                <a:latin typeface="Arial"/>
                <a:ea typeface="ＭＳ Ｐゴシック" charset="0"/>
                <a:cs typeface="Arial"/>
              </a:rPr>
              <a:t>nieuwe</a:t>
            </a:r>
            <a:r>
              <a:rPr lang="en-US" sz="18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1800" dirty="0" err="1">
                <a:latin typeface="Arial"/>
                <a:ea typeface="ＭＳ Ｐゴシック" charset="0"/>
                <a:cs typeface="Arial"/>
              </a:rPr>
              <a:t>vormen</a:t>
            </a:r>
            <a:r>
              <a:rPr lang="en-US" sz="1800" dirty="0">
                <a:latin typeface="Arial"/>
                <a:ea typeface="ＭＳ Ｐゴシック" charset="0"/>
                <a:cs typeface="Arial"/>
              </a:rPr>
              <a:t>/</a:t>
            </a:r>
            <a:r>
              <a:rPr lang="en-US" sz="1800" dirty="0" err="1">
                <a:latin typeface="Arial"/>
                <a:ea typeface="ＭＳ Ｐゴシック" charset="0"/>
                <a:cs typeface="Arial"/>
              </a:rPr>
              <a:t>klanken</a:t>
            </a:r>
            <a:r>
              <a:rPr lang="en-US" sz="1800" dirty="0">
                <a:latin typeface="Arial"/>
                <a:ea typeface="ＭＳ Ｐゴシック" charset="0"/>
                <a:cs typeface="Arial"/>
              </a:rPr>
              <a:t>)</a:t>
            </a:r>
          </a:p>
          <a:p>
            <a:pPr>
              <a:lnSpc>
                <a:spcPct val="80000"/>
              </a:lnSpc>
              <a:buNone/>
            </a:pPr>
            <a:r>
              <a:rPr lang="en-US" sz="1800" dirty="0">
                <a:latin typeface="Arial"/>
                <a:ea typeface="ＭＳ Ｐゴシック" charset="0"/>
                <a:cs typeface="Arial"/>
              </a:rPr>
              <a:t>		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1800" dirty="0" err="1">
                <a:latin typeface="Arial"/>
                <a:ea typeface="ＭＳ Ｐゴシック" charset="0"/>
                <a:cs typeface="Arial"/>
              </a:rPr>
              <a:t>Niet</a:t>
            </a:r>
            <a:r>
              <a:rPr lang="en-US" sz="18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1800" dirty="0" err="1">
                <a:latin typeface="Arial"/>
                <a:ea typeface="ＭＳ Ｐゴシック" charset="0"/>
                <a:cs typeface="Arial"/>
              </a:rPr>
              <a:t>bedoeld</a:t>
            </a:r>
            <a:r>
              <a:rPr lang="en-US" sz="18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1800" dirty="0" err="1">
                <a:latin typeface="Arial"/>
                <a:ea typeface="ＭＳ Ｐゴシック" charset="0"/>
                <a:cs typeface="Arial"/>
              </a:rPr>
              <a:t>om</a:t>
            </a:r>
            <a:r>
              <a:rPr lang="en-US" sz="1800" dirty="0">
                <a:latin typeface="Arial"/>
                <a:ea typeface="ＭＳ Ｐゴシック" charset="0"/>
                <a:cs typeface="Arial"/>
              </a:rPr>
              <a:t> “</a:t>
            </a:r>
            <a:r>
              <a:rPr lang="en-US" sz="1800" dirty="0" err="1">
                <a:latin typeface="Arial"/>
                <a:ea typeface="ＭＳ Ｐゴシック" charset="0"/>
                <a:cs typeface="Arial"/>
              </a:rPr>
              <a:t>mooi</a:t>
            </a:r>
            <a:r>
              <a:rPr lang="en-US" sz="1800" dirty="0">
                <a:latin typeface="Arial"/>
                <a:ea typeface="ＭＳ Ｐゴシック" charset="0"/>
                <a:cs typeface="Arial"/>
              </a:rPr>
              <a:t>” </a:t>
            </a:r>
            <a:r>
              <a:rPr lang="en-US" sz="1800" dirty="0" err="1">
                <a:latin typeface="Arial"/>
                <a:ea typeface="ＭＳ Ｐゴシック" charset="0"/>
                <a:cs typeface="Arial"/>
              </a:rPr>
              <a:t>te</a:t>
            </a:r>
            <a:r>
              <a:rPr lang="en-US" sz="18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1800" dirty="0" err="1" smtClean="0">
                <a:latin typeface="Arial"/>
                <a:ea typeface="ＭＳ Ｐゴシック" charset="0"/>
                <a:cs typeface="Arial"/>
              </a:rPr>
              <a:t>klinken</a:t>
            </a:r>
            <a:endParaRPr lang="en-US" sz="1800" dirty="0" smtClean="0">
              <a:latin typeface="Arial"/>
              <a:ea typeface="ＭＳ Ｐゴシック" charset="0"/>
              <a:cs typeface="Arial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1800" dirty="0">
              <a:latin typeface="Arial"/>
              <a:ea typeface="ＭＳ Ｐゴシック" charset="0"/>
              <a:cs typeface="Arial"/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1800" dirty="0" err="1">
                <a:latin typeface="Arial"/>
                <a:ea typeface="ＭＳ Ｐゴシック" charset="0"/>
                <a:cs typeface="Arial"/>
              </a:rPr>
              <a:t>Indringend</a:t>
            </a:r>
            <a:r>
              <a:rPr lang="en-US" sz="18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1800" dirty="0" err="1">
                <a:latin typeface="Arial"/>
                <a:ea typeface="ＭＳ Ｐゴシック" charset="0"/>
                <a:cs typeface="Arial"/>
              </a:rPr>
              <a:t>mogelijk</a:t>
            </a:r>
            <a:r>
              <a:rPr lang="en-US" sz="18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1800" dirty="0" err="1">
                <a:latin typeface="Arial"/>
                <a:ea typeface="ＭＳ Ｐゴシック" charset="0"/>
                <a:cs typeface="Arial"/>
              </a:rPr>
              <a:t>uitdrukking</a:t>
            </a:r>
            <a:r>
              <a:rPr lang="en-US" sz="18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1800" dirty="0" err="1">
                <a:latin typeface="Arial"/>
                <a:ea typeface="ＭＳ Ｐゴシック" charset="0"/>
                <a:cs typeface="Arial"/>
              </a:rPr>
              <a:t>geven</a:t>
            </a:r>
            <a:r>
              <a:rPr lang="en-US" sz="18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1800" dirty="0" err="1">
                <a:latin typeface="Arial"/>
                <a:ea typeface="ＭＳ Ｐゴシック" charset="0"/>
                <a:cs typeface="Arial"/>
              </a:rPr>
              <a:t>aan</a:t>
            </a:r>
            <a:r>
              <a:rPr lang="en-US" sz="18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1800" dirty="0" err="1" smtClean="0">
                <a:latin typeface="Arial"/>
                <a:ea typeface="ＭＳ Ｐゴシック" charset="0"/>
                <a:cs typeface="Arial"/>
              </a:rPr>
              <a:t>emoties</a:t>
            </a:r>
            <a:endParaRPr lang="en-US" sz="1800" dirty="0" smtClean="0">
              <a:latin typeface="Arial"/>
              <a:ea typeface="ＭＳ Ｐゴシック" charset="0"/>
              <a:cs typeface="Arial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1800" dirty="0">
              <a:latin typeface="Arial"/>
              <a:ea typeface="ＭＳ Ｐゴシック" charset="0"/>
              <a:cs typeface="Arial"/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1800" dirty="0">
                <a:latin typeface="Arial"/>
                <a:ea typeface="ＭＳ Ｐゴシック" charset="0"/>
                <a:cs typeface="Arial"/>
              </a:rPr>
              <a:t>Meer </a:t>
            </a:r>
            <a:r>
              <a:rPr lang="en-US" sz="1800" dirty="0" err="1">
                <a:latin typeface="Arial"/>
                <a:ea typeface="ＭＳ Ｐゴシック" charset="0"/>
                <a:cs typeface="Arial"/>
              </a:rPr>
              <a:t>sprake</a:t>
            </a:r>
            <a:r>
              <a:rPr lang="en-US" sz="1800" dirty="0">
                <a:latin typeface="Arial"/>
                <a:ea typeface="ＭＳ Ｐゴシック" charset="0"/>
                <a:cs typeface="Arial"/>
              </a:rPr>
              <a:t> van </a:t>
            </a:r>
            <a:r>
              <a:rPr lang="en-US" sz="1800" dirty="0" err="1">
                <a:latin typeface="Arial"/>
                <a:ea typeface="ＭＳ Ｐゴシック" charset="0"/>
                <a:cs typeface="Arial"/>
              </a:rPr>
              <a:t>spreken</a:t>
            </a:r>
            <a:r>
              <a:rPr lang="en-US" sz="18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1800" dirty="0" err="1">
                <a:latin typeface="Arial"/>
                <a:ea typeface="ＭＳ Ｐゴシック" charset="0"/>
                <a:cs typeface="Arial"/>
              </a:rPr>
              <a:t>dan</a:t>
            </a:r>
            <a:r>
              <a:rPr lang="en-US" sz="18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1800" dirty="0" err="1" smtClean="0">
                <a:latin typeface="Arial"/>
                <a:ea typeface="ＭＳ Ｐゴシック" charset="0"/>
                <a:cs typeface="Arial"/>
              </a:rPr>
              <a:t>zingen</a:t>
            </a:r>
            <a:endParaRPr lang="en-US" sz="1800" dirty="0" smtClean="0">
              <a:latin typeface="Arial"/>
              <a:ea typeface="ＭＳ Ｐゴシック" charset="0"/>
              <a:cs typeface="Arial"/>
            </a:endParaRPr>
          </a:p>
          <a:p>
            <a:pPr>
              <a:lnSpc>
                <a:spcPct val="80000"/>
              </a:lnSpc>
              <a:buFontTx/>
              <a:buChar char="•"/>
            </a:pPr>
            <a:endParaRPr lang="en-US" sz="1800" dirty="0">
              <a:latin typeface="Arial"/>
              <a:ea typeface="ＭＳ Ｐゴシック" charset="0"/>
              <a:cs typeface="Arial"/>
            </a:endParaRPr>
          </a:p>
          <a:p>
            <a:pPr>
              <a:lnSpc>
                <a:spcPct val="80000"/>
              </a:lnSpc>
              <a:buFontTx/>
              <a:buChar char="•"/>
            </a:pPr>
            <a:endParaRPr lang="en-US" sz="1800" dirty="0">
              <a:latin typeface="Arial"/>
              <a:ea typeface="ＭＳ Ｐゴシック" charset="0"/>
              <a:cs typeface="Arial"/>
            </a:endParaRPr>
          </a:p>
          <a:p>
            <a:pPr>
              <a:lnSpc>
                <a:spcPct val="80000"/>
              </a:lnSpc>
              <a:buFontTx/>
              <a:buChar char="•"/>
            </a:pPr>
            <a:endParaRPr lang="en-US" sz="1800" dirty="0">
              <a:latin typeface="Arial"/>
              <a:ea typeface="ＭＳ Ｐゴシック" charset="0"/>
              <a:cs typeface="Arial"/>
            </a:endParaRPr>
          </a:p>
          <a:p>
            <a:pPr>
              <a:lnSpc>
                <a:spcPct val="80000"/>
              </a:lnSpc>
              <a:buNone/>
            </a:pPr>
            <a:r>
              <a:rPr lang="en-US" sz="1800" dirty="0" err="1">
                <a:latin typeface="Arial"/>
                <a:ea typeface="ＭＳ Ｐゴシック" charset="0"/>
                <a:cs typeface="Arial"/>
              </a:rPr>
              <a:t>Breken</a:t>
            </a:r>
            <a:r>
              <a:rPr lang="en-US" sz="1800" dirty="0">
                <a:latin typeface="Arial"/>
                <a:ea typeface="ＭＳ Ｐゴシック" charset="0"/>
                <a:cs typeface="Arial"/>
              </a:rPr>
              <a:t> met regels van </a:t>
            </a:r>
            <a:r>
              <a:rPr lang="en-US" sz="1800" dirty="0" err="1">
                <a:latin typeface="Arial"/>
                <a:ea typeface="ＭＳ Ｐゴシック" charset="0"/>
                <a:cs typeface="Arial"/>
              </a:rPr>
              <a:t>harmonieleer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: </a:t>
            </a:r>
            <a:r>
              <a:rPr lang="en-US" sz="1800" b="1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Atonaal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endParaRPr lang="nl-NL" sz="1800" dirty="0" smtClean="0">
              <a:latin typeface="Arial"/>
              <a:cs typeface="Arial"/>
            </a:endParaRPr>
          </a:p>
          <a:p>
            <a:r>
              <a:rPr lang="nl-NL" sz="1800" b="1" u="sng" dirty="0" smtClean="0">
                <a:latin typeface="Arial"/>
                <a:cs typeface="Arial"/>
              </a:rPr>
              <a:t>Dissonante klanken  </a:t>
            </a:r>
            <a:r>
              <a:rPr lang="nl-NL" sz="1800" dirty="0" smtClean="0">
                <a:latin typeface="Arial"/>
                <a:cs typeface="Arial"/>
              </a:rPr>
              <a:t>(scherpe klanken)</a:t>
            </a:r>
          </a:p>
          <a:p>
            <a:r>
              <a:rPr lang="nl-NL" sz="1800" dirty="0">
                <a:latin typeface="Arial"/>
                <a:cs typeface="Arial"/>
                <a:hlinkClick r:id="rId2"/>
              </a:rPr>
              <a:t>https://www.youtube.com/watch?v=</a:t>
            </a:r>
            <a:r>
              <a:rPr lang="nl-NL" sz="1800" dirty="0" smtClean="0">
                <a:latin typeface="Arial"/>
                <a:cs typeface="Arial"/>
                <a:hlinkClick r:id="rId2"/>
              </a:rPr>
              <a:t>b1Ph0sa0Gc0</a:t>
            </a:r>
            <a:endParaRPr lang="nl-NL" sz="1800" dirty="0" smtClean="0">
              <a:latin typeface="Arial"/>
              <a:cs typeface="Arial"/>
            </a:endParaRPr>
          </a:p>
          <a:p>
            <a:endParaRPr lang="nl-NL" sz="1800" dirty="0" smtClean="0">
              <a:latin typeface="Arial"/>
              <a:cs typeface="Arial"/>
            </a:endParaRPr>
          </a:p>
          <a:p>
            <a:endParaRPr lang="nl-NL" sz="2000" dirty="0"/>
          </a:p>
          <a:p>
            <a:endParaRPr lang="nl-NL" sz="2000" dirty="0"/>
          </a:p>
        </p:txBody>
      </p:sp>
      <p:sp>
        <p:nvSpPr>
          <p:cNvPr id="5" name="Tekstvak 4"/>
          <p:cNvSpPr txBox="1"/>
          <p:nvPr/>
        </p:nvSpPr>
        <p:spPr>
          <a:xfrm>
            <a:off x="-567489" y="351345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4732" y="2187703"/>
            <a:ext cx="2629268" cy="339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67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17250"/>
            <a:ext cx="8229600" cy="569769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Arial"/>
                <a:ea typeface="ＭＳ Ｐゴシック" charset="0"/>
                <a:cs typeface="Arial"/>
              </a:rPr>
              <a:t>Nieuwe</a:t>
            </a:r>
            <a:r>
              <a:rPr lang="en-US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dirty="0" err="1">
                <a:latin typeface="Arial"/>
                <a:ea typeface="ＭＳ Ｐゴシック" charset="0"/>
                <a:cs typeface="Arial"/>
              </a:rPr>
              <a:t>compositietechniek</a:t>
            </a:r>
            <a:r>
              <a:rPr lang="en-US" dirty="0">
                <a:latin typeface="Arial"/>
                <a:ea typeface="ＭＳ Ｐゴシック" charset="0"/>
                <a:cs typeface="Arial"/>
              </a:rPr>
              <a:t> </a:t>
            </a:r>
            <a:br>
              <a:rPr lang="en-US" dirty="0">
                <a:latin typeface="Arial"/>
                <a:ea typeface="ＭＳ Ｐゴシック" charset="0"/>
                <a:cs typeface="Arial"/>
              </a:rPr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b="1" dirty="0">
                <a:latin typeface="Arial"/>
                <a:ea typeface="ＭＳ Ｐゴシック" charset="0"/>
                <a:cs typeface="Arial"/>
              </a:rPr>
              <a:t>	</a:t>
            </a:r>
          </a:p>
          <a:p>
            <a:pPr>
              <a:lnSpc>
                <a:spcPct val="80000"/>
              </a:lnSpc>
              <a:buNone/>
            </a:pPr>
            <a:r>
              <a:rPr lang="en-US" b="1" dirty="0">
                <a:latin typeface="Arial"/>
                <a:ea typeface="ＭＳ Ｐゴシック" charset="0"/>
                <a:cs typeface="Arial"/>
              </a:rPr>
              <a:t>	</a:t>
            </a:r>
            <a:r>
              <a:rPr lang="en-US" sz="4000" u="sng" dirty="0" err="1" smtClean="0">
                <a:latin typeface="Arial"/>
                <a:ea typeface="ＭＳ Ｐゴシック" charset="0"/>
                <a:cs typeface="Arial"/>
              </a:rPr>
              <a:t>Twaalftoonsmuziek</a:t>
            </a:r>
            <a:r>
              <a:rPr lang="en-US" sz="4000" u="sng" dirty="0" smtClean="0">
                <a:latin typeface="Arial"/>
                <a:ea typeface="ＭＳ Ｐゴシック" charset="0"/>
                <a:cs typeface="Arial"/>
              </a:rPr>
              <a:t>:</a:t>
            </a:r>
          </a:p>
          <a:p>
            <a:pPr>
              <a:lnSpc>
                <a:spcPct val="80000"/>
              </a:lnSpc>
              <a:buNone/>
            </a:pPr>
            <a:endParaRPr lang="en-US" b="1" u="sng" dirty="0">
              <a:latin typeface="Arial"/>
              <a:ea typeface="ＭＳ Ｐゴシック" charset="0"/>
              <a:cs typeface="Arial"/>
            </a:endParaRPr>
          </a:p>
          <a:p>
            <a:pPr>
              <a:lnSpc>
                <a:spcPct val="80000"/>
              </a:lnSpc>
              <a:buNone/>
            </a:pPr>
            <a:r>
              <a:rPr lang="nl-NL" dirty="0">
                <a:latin typeface="Arial"/>
                <a:ea typeface="ＭＳ Ｐゴシック" charset="0"/>
                <a:cs typeface="Arial"/>
              </a:rPr>
              <a:t>	DEFINITIE: </a:t>
            </a:r>
            <a:endParaRPr lang="nl-NL" dirty="0" smtClean="0">
              <a:latin typeface="Arial"/>
              <a:ea typeface="ＭＳ Ｐゴシック" charset="0"/>
              <a:cs typeface="Arial"/>
            </a:endParaRPr>
          </a:p>
          <a:p>
            <a:pPr>
              <a:lnSpc>
                <a:spcPct val="80000"/>
              </a:lnSpc>
              <a:buNone/>
            </a:pPr>
            <a:r>
              <a:rPr lang="nl-NL" dirty="0" smtClean="0">
                <a:latin typeface="Arial"/>
                <a:ea typeface="ＭＳ Ｐゴシック" charset="0"/>
                <a:cs typeface="Arial"/>
              </a:rPr>
              <a:t>	reeks </a:t>
            </a:r>
            <a:r>
              <a:rPr lang="nl-NL" dirty="0">
                <a:latin typeface="Arial"/>
                <a:ea typeface="ＭＳ Ｐゴシック" charset="0"/>
                <a:cs typeface="Arial"/>
              </a:rPr>
              <a:t>van 12 tonen, waarin de 1ste toon </a:t>
            </a:r>
            <a:r>
              <a:rPr lang="nl-NL" dirty="0" smtClean="0">
                <a:latin typeface="Arial"/>
                <a:ea typeface="ＭＳ Ｐゴシック" charset="0"/>
                <a:cs typeface="Arial"/>
              </a:rPr>
              <a:t>pas weer </a:t>
            </a:r>
            <a:r>
              <a:rPr lang="nl-NL" dirty="0">
                <a:latin typeface="Arial"/>
                <a:ea typeface="ＭＳ Ｐゴシック" charset="0"/>
                <a:cs typeface="Arial"/>
              </a:rPr>
              <a:t>gebruikt mag worden als de andere 11 geweest </a:t>
            </a:r>
            <a:r>
              <a:rPr lang="nl-NL" dirty="0" smtClean="0">
                <a:latin typeface="Arial"/>
                <a:ea typeface="ＭＳ Ｐゴシック" charset="0"/>
                <a:cs typeface="Arial"/>
              </a:rPr>
              <a:t>zijn</a:t>
            </a:r>
          </a:p>
          <a:p>
            <a:pPr>
              <a:lnSpc>
                <a:spcPct val="80000"/>
              </a:lnSpc>
              <a:buNone/>
            </a:pPr>
            <a:endParaRPr lang="nl-NL" dirty="0">
              <a:latin typeface="Comic Sans MS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None/>
            </a:pPr>
            <a:r>
              <a:rPr lang="pl-PL" sz="1800" dirty="0">
                <a:latin typeface="Arial"/>
                <a:ea typeface="ＭＳ Ｐゴシック" charset="0"/>
                <a:cs typeface="Arial"/>
                <a:hlinkClick r:id="rId2"/>
              </a:rPr>
              <a:t>http://www.youtube.com/watch?hl=nl&amp;gl=NL&amp;v=</a:t>
            </a:r>
            <a:r>
              <a:rPr lang="pl-PL" sz="1800" dirty="0" smtClean="0">
                <a:latin typeface="Arial"/>
                <a:ea typeface="ＭＳ Ｐゴシック" charset="0"/>
                <a:cs typeface="Arial"/>
                <a:hlinkClick r:id="rId2"/>
              </a:rPr>
              <a:t>YWQAw7XSkDY</a:t>
            </a:r>
            <a:endParaRPr lang="pl-PL" sz="1800" dirty="0" smtClean="0">
              <a:latin typeface="Arial"/>
              <a:ea typeface="ＭＳ Ｐゴシック" charset="0"/>
              <a:cs typeface="Arial"/>
            </a:endParaRPr>
          </a:p>
          <a:p>
            <a:pPr>
              <a:lnSpc>
                <a:spcPct val="80000"/>
              </a:lnSpc>
              <a:buNone/>
            </a:pPr>
            <a:endParaRPr lang="en-US" dirty="0">
              <a:latin typeface="Comic Sans MS" charset="0"/>
              <a:ea typeface="ＭＳ Ｐゴシック" charset="0"/>
              <a:cs typeface="ＭＳ Ｐゴシック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745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Arial"/>
                <a:cs typeface="Arial"/>
              </a:rPr>
              <a:t>Recensie van deze muziek</a:t>
            </a:r>
            <a:endParaRPr lang="nl-NL" dirty="0">
              <a:latin typeface="Arial"/>
              <a:cs typeface="Arial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 smtClean="0">
              <a:latin typeface="Arial"/>
              <a:ea typeface="ＭＳ Ｐゴシック" charset="0"/>
              <a:cs typeface="Arial"/>
            </a:endParaRPr>
          </a:p>
          <a:p>
            <a:r>
              <a:rPr lang="en-US" sz="2800" dirty="0" smtClean="0">
                <a:latin typeface="Arial"/>
                <a:ea typeface="ＭＳ Ｐゴシック" charset="0"/>
                <a:cs typeface="Arial"/>
              </a:rPr>
              <a:t>“ </a:t>
            </a:r>
            <a:r>
              <a:rPr lang="en-US" sz="2800" dirty="0" err="1">
                <a:latin typeface="Arial"/>
                <a:ea typeface="ＭＳ Ｐゴシック" charset="0"/>
                <a:cs typeface="Arial"/>
              </a:rPr>
              <a:t>Schrikwekkende</a:t>
            </a:r>
            <a:r>
              <a:rPr lang="en-US" sz="28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800" dirty="0" err="1">
                <a:latin typeface="Arial"/>
                <a:ea typeface="ＭＳ Ｐゴシック" charset="0"/>
                <a:cs typeface="Arial"/>
              </a:rPr>
              <a:t>visioenen</a:t>
            </a:r>
            <a:r>
              <a:rPr lang="en-US" sz="28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800" dirty="0" err="1">
                <a:latin typeface="Arial"/>
                <a:ea typeface="ＭＳ Ｐゴシック" charset="0"/>
                <a:cs typeface="Arial"/>
              </a:rPr>
              <a:t>verwekken</a:t>
            </a:r>
            <a:r>
              <a:rPr lang="en-US" sz="28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800" dirty="0" err="1">
                <a:latin typeface="Arial"/>
                <a:ea typeface="ＭＳ Ｐゴシック" charset="0"/>
                <a:cs typeface="Arial"/>
              </a:rPr>
              <a:t>deze</a:t>
            </a:r>
            <a:r>
              <a:rPr lang="en-US" sz="28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800" dirty="0" err="1">
                <a:latin typeface="Arial"/>
                <a:ea typeface="ＭＳ Ｐゴシック" charset="0"/>
                <a:cs typeface="Arial"/>
              </a:rPr>
              <a:t>klanken</a:t>
            </a:r>
            <a:r>
              <a:rPr lang="en-US" sz="2800" dirty="0">
                <a:latin typeface="Arial"/>
                <a:ea typeface="ＭＳ Ｐゴシック" charset="0"/>
                <a:cs typeface="Arial"/>
              </a:rPr>
              <a:t>. </a:t>
            </a:r>
            <a:endParaRPr lang="en-US" sz="2800" dirty="0" smtClean="0">
              <a:latin typeface="Arial"/>
              <a:ea typeface="ＭＳ Ｐゴシック" charset="0"/>
              <a:cs typeface="Arial"/>
            </a:endParaRPr>
          </a:p>
          <a:p>
            <a:r>
              <a:rPr lang="en-US" sz="2800" dirty="0" err="1" smtClean="0">
                <a:latin typeface="Arial"/>
                <a:ea typeface="ＭＳ Ｐゴシック" charset="0"/>
                <a:cs typeface="Arial"/>
              </a:rPr>
              <a:t>Huiveringwekkende</a:t>
            </a:r>
            <a:r>
              <a:rPr lang="en-US" sz="2800" dirty="0" smtClean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800" dirty="0" err="1">
                <a:latin typeface="Arial"/>
                <a:ea typeface="ＭＳ Ｐゴシック" charset="0"/>
                <a:cs typeface="Arial"/>
              </a:rPr>
              <a:t>nachtelijke</a:t>
            </a:r>
            <a:r>
              <a:rPr lang="en-US" sz="28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800" dirty="0" err="1">
                <a:latin typeface="Arial"/>
                <a:ea typeface="ＭＳ Ｐゴシック" charset="0"/>
                <a:cs typeface="Arial"/>
              </a:rPr>
              <a:t>verschijningen</a:t>
            </a:r>
            <a:r>
              <a:rPr lang="en-US" sz="28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800" dirty="0" err="1">
                <a:latin typeface="Arial"/>
                <a:ea typeface="ＭＳ Ｐゴシック" charset="0"/>
                <a:cs typeface="Arial"/>
              </a:rPr>
              <a:t>dreigen</a:t>
            </a:r>
            <a:r>
              <a:rPr lang="en-US" sz="2800" dirty="0">
                <a:latin typeface="Arial"/>
                <a:ea typeface="ＭＳ Ｐゴシック" charset="0"/>
                <a:cs typeface="Arial"/>
              </a:rPr>
              <a:t> en </a:t>
            </a:r>
            <a:r>
              <a:rPr lang="en-US" sz="2800" dirty="0" err="1">
                <a:latin typeface="Arial"/>
                <a:ea typeface="ＭＳ Ｐゴシック" charset="0"/>
                <a:cs typeface="Arial"/>
              </a:rPr>
              <a:t>niets</a:t>
            </a:r>
            <a:r>
              <a:rPr lang="en-US" sz="2800" dirty="0">
                <a:latin typeface="Arial"/>
                <a:ea typeface="ＭＳ Ｐゴシック" charset="0"/>
                <a:cs typeface="Arial"/>
              </a:rPr>
              <a:t>, ach, </a:t>
            </a:r>
            <a:r>
              <a:rPr lang="en-US" sz="2800" dirty="0" err="1">
                <a:latin typeface="Arial"/>
                <a:ea typeface="ＭＳ Ｐゴシック" charset="0"/>
                <a:cs typeface="Arial"/>
              </a:rPr>
              <a:t>helemaal</a:t>
            </a:r>
            <a:r>
              <a:rPr lang="en-US" sz="28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800" dirty="0" err="1">
                <a:latin typeface="Arial"/>
                <a:ea typeface="ＭＳ Ｐゴシック" charset="0"/>
                <a:cs typeface="Arial"/>
              </a:rPr>
              <a:t>niets</a:t>
            </a:r>
            <a:r>
              <a:rPr lang="en-US" sz="2800" dirty="0">
                <a:latin typeface="Arial"/>
                <a:ea typeface="ＭＳ Ｐゴシック" charset="0"/>
                <a:cs typeface="Arial"/>
              </a:rPr>
              <a:t> van </a:t>
            </a:r>
            <a:r>
              <a:rPr lang="en-US" sz="2800" dirty="0" err="1">
                <a:latin typeface="Arial"/>
                <a:ea typeface="ＭＳ Ｐゴシック" charset="0"/>
                <a:cs typeface="Arial"/>
              </a:rPr>
              <a:t>vreugde</a:t>
            </a:r>
            <a:r>
              <a:rPr lang="en-US" sz="2800" dirty="0">
                <a:latin typeface="Arial"/>
                <a:ea typeface="ＭＳ Ｐゴシック" charset="0"/>
                <a:cs typeface="Arial"/>
              </a:rPr>
              <a:t> en </a:t>
            </a:r>
            <a:r>
              <a:rPr lang="en-US" sz="2800" dirty="0" err="1">
                <a:latin typeface="Arial"/>
                <a:ea typeface="ＭＳ Ｐゴシック" charset="0"/>
                <a:cs typeface="Arial"/>
              </a:rPr>
              <a:t>licht</a:t>
            </a:r>
            <a:r>
              <a:rPr lang="en-US" sz="2800" dirty="0">
                <a:latin typeface="Arial"/>
                <a:ea typeface="ＭＳ Ｐゴシック" charset="0"/>
                <a:cs typeface="Arial"/>
              </a:rPr>
              <a:t>, van </a:t>
            </a:r>
            <a:r>
              <a:rPr lang="en-US" sz="2800" dirty="0" err="1">
                <a:latin typeface="Arial"/>
                <a:ea typeface="ＭＳ Ｐゴシック" charset="0"/>
                <a:cs typeface="Arial"/>
              </a:rPr>
              <a:t>hetgeen</a:t>
            </a:r>
            <a:r>
              <a:rPr lang="en-US" sz="2800" dirty="0">
                <a:latin typeface="Arial"/>
                <a:ea typeface="ＭＳ Ｐゴシック" charset="0"/>
                <a:cs typeface="Arial"/>
              </a:rPr>
              <a:t> het </a:t>
            </a:r>
            <a:r>
              <a:rPr lang="en-US" sz="2800" dirty="0" err="1">
                <a:latin typeface="Arial"/>
                <a:ea typeface="ＭＳ Ｐゴシック" charset="0"/>
                <a:cs typeface="Arial"/>
              </a:rPr>
              <a:t>leven</a:t>
            </a:r>
            <a:r>
              <a:rPr lang="en-US" sz="2800" dirty="0">
                <a:latin typeface="Arial"/>
                <a:ea typeface="ＭＳ Ｐゴシック" charset="0"/>
                <a:cs typeface="Arial"/>
              </a:rPr>
              <a:t> de </a:t>
            </a:r>
            <a:r>
              <a:rPr lang="en-US" sz="2800" dirty="0" err="1">
                <a:latin typeface="Arial"/>
                <a:ea typeface="ＭＳ Ｐゴシック" charset="0"/>
                <a:cs typeface="Arial"/>
              </a:rPr>
              <a:t>moeite</a:t>
            </a:r>
            <a:r>
              <a:rPr lang="en-US" sz="28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800" dirty="0" err="1">
                <a:latin typeface="Arial"/>
                <a:ea typeface="ＭＳ Ｐゴシック" charset="0"/>
                <a:cs typeface="Arial"/>
              </a:rPr>
              <a:t>waard</a:t>
            </a:r>
            <a:r>
              <a:rPr lang="en-US" sz="28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800" dirty="0" err="1">
                <a:latin typeface="Arial"/>
                <a:ea typeface="ＭＳ Ｐゴシック" charset="0"/>
                <a:cs typeface="Arial"/>
              </a:rPr>
              <a:t>maakt</a:t>
            </a:r>
            <a:r>
              <a:rPr lang="en-US" sz="2800" dirty="0">
                <a:latin typeface="Arial"/>
                <a:ea typeface="ＭＳ Ｐゴシック" charset="0"/>
                <a:cs typeface="Arial"/>
              </a:rPr>
              <a:t>”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9568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Herhaling: begin 20</a:t>
            </a:r>
            <a:r>
              <a:rPr lang="nl-NL" baseline="30000" dirty="0" smtClean="0"/>
              <a:t>e</a:t>
            </a:r>
            <a:r>
              <a:rPr lang="nl-NL" dirty="0" smtClean="0"/>
              <a:t> eeuw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Grote veranderingen op allerlei gebied</a:t>
            </a:r>
          </a:p>
          <a:p>
            <a:r>
              <a:rPr lang="nl-NL" dirty="0" smtClean="0"/>
              <a:t>Vervoer</a:t>
            </a:r>
          </a:p>
          <a:p>
            <a:r>
              <a:rPr lang="nl-NL" dirty="0" smtClean="0"/>
              <a:t>Uitvindingen</a:t>
            </a:r>
          </a:p>
          <a:p>
            <a:r>
              <a:rPr lang="nl-NL" dirty="0" smtClean="0"/>
              <a:t>Medisch onderzoek</a:t>
            </a:r>
          </a:p>
          <a:p>
            <a:r>
              <a:rPr lang="nl-NL" dirty="0" smtClean="0"/>
              <a:t>Beeldende kunst</a:t>
            </a:r>
          </a:p>
          <a:p>
            <a:r>
              <a:rPr lang="nl-NL" dirty="0" smtClean="0"/>
              <a:t>Film</a:t>
            </a:r>
          </a:p>
          <a:p>
            <a:r>
              <a:rPr lang="nl-NL" dirty="0" smtClean="0"/>
              <a:t>Theater</a:t>
            </a:r>
          </a:p>
          <a:p>
            <a:r>
              <a:rPr lang="nl-NL" dirty="0" smtClean="0"/>
              <a:t>Muziek en dans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10731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dirty="0">
                <a:latin typeface="Arial"/>
                <a:ea typeface="ＭＳ Ｐゴシック" charset="0"/>
                <a:cs typeface="Arial"/>
              </a:rPr>
              <a:t>Die man is </a:t>
            </a:r>
            <a:r>
              <a:rPr lang="nl-NL" dirty="0" smtClean="0">
                <a:latin typeface="Arial"/>
                <a:ea typeface="ＭＳ Ｐゴシック" charset="0"/>
                <a:cs typeface="Arial"/>
              </a:rPr>
              <a:t>krankzinnig !</a:t>
            </a:r>
            <a:endParaRPr lang="nl-NL" dirty="0"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nl-NL" sz="2800" dirty="0">
              <a:latin typeface="Arial"/>
              <a:ea typeface="ＭＳ Ｐゴシック" charset="0"/>
              <a:cs typeface="Arial"/>
            </a:endParaRPr>
          </a:p>
          <a:p>
            <a:pPr eaLnBrk="1" hangingPunct="1">
              <a:defRPr/>
            </a:pPr>
            <a:r>
              <a:rPr lang="nl-NL" sz="2800" dirty="0">
                <a:latin typeface="Arial"/>
                <a:ea typeface="ＭＳ Ｐゴシック" charset="0"/>
                <a:cs typeface="Arial"/>
              </a:rPr>
              <a:t>Je hebt nieuwe oren nodig om naar deze muziek te luisteren</a:t>
            </a:r>
          </a:p>
          <a:p>
            <a:pPr eaLnBrk="1" hangingPunct="1">
              <a:defRPr/>
            </a:pPr>
            <a:r>
              <a:rPr lang="nl-NL" sz="2800" dirty="0">
                <a:latin typeface="Arial"/>
                <a:ea typeface="ＭＳ Ｐゴシック" charset="0"/>
                <a:cs typeface="Arial"/>
              </a:rPr>
              <a:t>Atonaal is “vals” </a:t>
            </a:r>
          </a:p>
          <a:p>
            <a:pPr eaLnBrk="1" hangingPunct="1">
              <a:defRPr/>
            </a:pPr>
            <a:r>
              <a:rPr lang="nl-NL" sz="2800" dirty="0">
                <a:latin typeface="Arial"/>
                <a:ea typeface="ＭＳ Ｐゴシック" charset="0"/>
                <a:cs typeface="Arial"/>
              </a:rPr>
              <a:t>Heel veel mensen hebben moeite om deze muziek te waarderen</a:t>
            </a:r>
          </a:p>
          <a:p>
            <a:pPr eaLnBrk="1" hangingPunct="1">
              <a:defRPr/>
            </a:pPr>
            <a:endParaRPr lang="nl-NL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nl-NL" sz="2400" dirty="0">
                <a:latin typeface="Tahoma" charset="0"/>
                <a:ea typeface="ＭＳ Ｐゴシック" charset="0"/>
                <a:cs typeface="ＭＳ Ｐゴシック" charset="0"/>
                <a:hlinkClick r:id="rId2"/>
              </a:rPr>
              <a:t>http://nl.youtube.com/watch?v=rErXOMu7DW8</a:t>
            </a:r>
            <a:endParaRPr lang="nl-NL" sz="24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996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>
                <a:latin typeface="+mn-lt"/>
                <a:ea typeface="ＭＳ Ｐゴシック" charset="0"/>
                <a:cs typeface="ＭＳ Ｐゴシック" charset="0"/>
              </a:rPr>
              <a:t>Expressionisme in </a:t>
            </a:r>
            <a:r>
              <a:rPr lang="nl-NL" b="1" dirty="0" smtClean="0">
                <a:latin typeface="+mn-lt"/>
                <a:ea typeface="ＭＳ Ｐゴシック" charset="0"/>
                <a:cs typeface="ＭＳ Ｐゴシック" charset="0"/>
              </a:rPr>
              <a:t>muziek</a:t>
            </a:r>
            <a:br>
              <a:rPr lang="nl-NL" b="1" dirty="0" smtClean="0">
                <a:latin typeface="+mn-lt"/>
                <a:ea typeface="ＭＳ Ｐゴシック" charset="0"/>
                <a:cs typeface="ＭＳ Ｐゴシック" charset="0"/>
              </a:rPr>
            </a:br>
            <a:r>
              <a:rPr lang="nl-NL" sz="2200" b="1" dirty="0" smtClean="0">
                <a:latin typeface="+mn-lt"/>
                <a:ea typeface="ＭＳ Ｐゴシック" charset="0"/>
                <a:cs typeface="ＭＳ Ｐゴシック" charset="0"/>
              </a:rPr>
              <a:t>muziek van uitersten!</a:t>
            </a:r>
            <a:endParaRPr lang="nl-NL" sz="2200" dirty="0"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nl-NL" sz="4000" b="1" dirty="0" smtClean="0">
                <a:ea typeface="ＭＳ Ｐゴシック" charset="0"/>
                <a:cs typeface="ＭＳ Ｐゴシック" charset="0"/>
              </a:rPr>
              <a:t>Welke woorden gebruik je om deze muziek te omschrijven?</a:t>
            </a:r>
            <a:endParaRPr lang="nl-NL" sz="4000" b="1" dirty="0">
              <a:ea typeface="ＭＳ Ｐゴシック" charset="0"/>
              <a:cs typeface="ＭＳ Ｐゴシック" charset="0"/>
            </a:endParaRPr>
          </a:p>
          <a:p>
            <a:pPr algn="ctr">
              <a:buFontTx/>
              <a:buChar char="•"/>
            </a:pPr>
            <a:endParaRPr lang="nl-NL" dirty="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>
              <a:buFontTx/>
              <a:buChar char="•"/>
            </a:pPr>
            <a:r>
              <a:rPr lang="nl-NL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Extremen </a:t>
            </a:r>
            <a:r>
              <a:rPr lang="nl-NL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in </a:t>
            </a:r>
            <a:r>
              <a:rPr lang="nl-NL" b="1" u="sng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dynamiek</a:t>
            </a:r>
            <a:r>
              <a:rPr lang="nl-NL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nl-NL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(abrupte overgangen van zacht naar hard)</a:t>
            </a:r>
          </a:p>
          <a:p>
            <a:pPr>
              <a:buFontTx/>
              <a:buChar char="•"/>
            </a:pPr>
            <a:r>
              <a:rPr lang="nl-NL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Hoofdrol </a:t>
            </a:r>
            <a:r>
              <a:rPr lang="nl-NL" b="1" u="sng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koperblazers</a:t>
            </a:r>
            <a:r>
              <a:rPr lang="nl-NL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nl-NL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en </a:t>
            </a:r>
            <a:r>
              <a:rPr lang="nl-NL" b="1" u="sng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slagwerk</a:t>
            </a:r>
          </a:p>
          <a:p>
            <a:pPr>
              <a:buFontTx/>
              <a:buChar char="•"/>
            </a:pPr>
            <a:r>
              <a:rPr lang="nl-NL" b="1" u="sng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Fragmentarisch</a:t>
            </a:r>
            <a:r>
              <a:rPr lang="nl-NL" u="sng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nl-NL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(motieven worden steeds herhaald en gevarieerd)</a:t>
            </a:r>
          </a:p>
          <a:p>
            <a:pPr>
              <a:buFontTx/>
              <a:buChar char="•"/>
            </a:pPr>
            <a:r>
              <a:rPr lang="nl-NL" b="1" u="sng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Ritme</a:t>
            </a:r>
            <a:r>
              <a:rPr lang="nl-NL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als basis van muziek, complex en grillig</a:t>
            </a:r>
          </a:p>
          <a:p>
            <a:pPr>
              <a:buFontTx/>
              <a:buChar char="•"/>
            </a:pPr>
            <a:r>
              <a:rPr lang="nl-NL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Gebruik van </a:t>
            </a:r>
            <a:r>
              <a:rPr lang="nl-NL" b="1" u="sng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dissonanten</a:t>
            </a:r>
          </a:p>
          <a:p>
            <a:pPr>
              <a:buFontTx/>
              <a:buChar char="•"/>
            </a:pPr>
            <a:r>
              <a:rPr lang="nl-NL" b="1" u="sng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Spreekgezang</a:t>
            </a:r>
          </a:p>
          <a:p>
            <a:pPr marL="0" indent="0">
              <a:buNone/>
            </a:pPr>
            <a:endParaRPr lang="nl-NL" dirty="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nl-NL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r>
              <a:rPr lang="nl-NL" sz="3800" b="1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Beschrijf de muziek van het volgende moderne muziekstuk.</a:t>
            </a:r>
            <a:endParaRPr lang="nl-NL" sz="3800" b="1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algn="ctr">
              <a:buFontTx/>
              <a:buChar char="•"/>
            </a:pPr>
            <a:endParaRPr lang="nl-NL" u="sng" dirty="0" smtClean="0"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algn="ctr">
              <a:buFontTx/>
              <a:buChar char="•"/>
            </a:pPr>
            <a:r>
              <a:rPr lang="pl-PL" u="sng" dirty="0">
                <a:latin typeface="Comic Sans MS" charset="0"/>
                <a:ea typeface="ＭＳ Ｐゴシック" charset="0"/>
                <a:cs typeface="ＭＳ Ｐゴシック" charset="0"/>
                <a:hlinkClick r:id="rId2"/>
              </a:rPr>
              <a:t>http://www.youtube.com/watch?v=HqB6nz_enn4&amp;gl=NL&amp;hl=</a:t>
            </a:r>
            <a:r>
              <a:rPr lang="pl-PL" u="sng" dirty="0" smtClean="0">
                <a:latin typeface="Comic Sans MS" charset="0"/>
                <a:ea typeface="ＭＳ Ｐゴシック" charset="0"/>
                <a:cs typeface="ＭＳ Ｐゴシック" charset="0"/>
                <a:hlinkClick r:id="rId2"/>
              </a:rPr>
              <a:t>nl</a:t>
            </a:r>
            <a:endParaRPr lang="pl-PL" u="sng" dirty="0" smtClean="0"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algn="ctr">
              <a:buFontTx/>
              <a:buChar char="•"/>
            </a:pPr>
            <a:endParaRPr lang="nl-NL" u="sng" dirty="0"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algn="ctr">
              <a:buNone/>
            </a:pPr>
            <a:endParaRPr lang="nl-NL" sz="2800" b="1" dirty="0">
              <a:latin typeface="Comic Sans MS" charset="0"/>
              <a:ea typeface="ＭＳ Ｐゴシック" charset="0"/>
              <a:cs typeface="ＭＳ Ｐゴシック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4679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>
                <a:latin typeface="Arial"/>
                <a:cs typeface="Arial"/>
              </a:rPr>
              <a:t>Op zoek naar nieuwe klankkleuren</a:t>
            </a:r>
            <a:endParaRPr lang="nl-NL" dirty="0">
              <a:latin typeface="Arial"/>
              <a:cs typeface="Arial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latin typeface="Arial"/>
                <a:cs typeface="Arial"/>
              </a:rPr>
              <a:t>Nieuwe instrumentencombinaties maken voor nieuwe klanken</a:t>
            </a:r>
          </a:p>
          <a:p>
            <a:endParaRPr lang="nl-NL" dirty="0">
              <a:latin typeface="Arial"/>
              <a:cs typeface="Arial"/>
            </a:endParaRPr>
          </a:p>
          <a:p>
            <a:r>
              <a:rPr lang="nl-NL" dirty="0">
                <a:latin typeface="Arial"/>
                <a:cs typeface="Arial"/>
                <a:hlinkClick r:id="rId2"/>
              </a:rPr>
              <a:t>https://www.youtube.com/watch?v=</a:t>
            </a:r>
            <a:r>
              <a:rPr lang="nl-NL" dirty="0" smtClean="0">
                <a:latin typeface="Arial"/>
                <a:cs typeface="Arial"/>
                <a:hlinkClick r:id="rId2"/>
              </a:rPr>
              <a:t>rFsvgYmSDeM</a:t>
            </a:r>
            <a:endParaRPr lang="nl-NL" dirty="0" smtClean="0">
              <a:latin typeface="Arial"/>
              <a:cs typeface="Arial"/>
            </a:endParaRP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92766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Extra informatie over muziek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>
                <a:latin typeface="Arial"/>
                <a:cs typeface="Arial"/>
              </a:rPr>
              <a:t>Instructiefilmpje Toonsoorten en toonladders - Muziek en Podium op </a:t>
            </a:r>
            <a:r>
              <a:rPr lang="nl-NL" sz="2000" dirty="0" smtClean="0">
                <a:latin typeface="Arial"/>
                <a:cs typeface="Arial"/>
              </a:rPr>
              <a:t>Maat</a:t>
            </a:r>
          </a:p>
          <a:p>
            <a:r>
              <a:rPr lang="nl-NL" sz="2000" dirty="0">
                <a:latin typeface="Arial"/>
                <a:cs typeface="Arial"/>
                <a:hlinkClick r:id="rId2"/>
              </a:rPr>
              <a:t>https://www.youtube.com/watch?v=4kACj-</a:t>
            </a:r>
            <a:r>
              <a:rPr lang="nl-NL" sz="2000" dirty="0" smtClean="0">
                <a:latin typeface="Arial"/>
                <a:cs typeface="Arial"/>
                <a:hlinkClick r:id="rId2"/>
              </a:rPr>
              <a:t>O5I9A</a:t>
            </a:r>
            <a:endParaRPr lang="nl-NL" sz="2000" dirty="0" smtClean="0">
              <a:latin typeface="Arial"/>
              <a:cs typeface="Arial"/>
            </a:endParaRPr>
          </a:p>
          <a:p>
            <a:endParaRPr lang="nl-NL" sz="2000" dirty="0">
              <a:latin typeface="Arial"/>
              <a:cs typeface="Arial"/>
            </a:endParaRPr>
          </a:p>
          <a:p>
            <a:r>
              <a:rPr lang="nl-NL" sz="2000" dirty="0" smtClean="0">
                <a:latin typeface="Arial"/>
                <a:cs typeface="Arial"/>
              </a:rPr>
              <a:t>Uitleg </a:t>
            </a:r>
            <a:r>
              <a:rPr lang="nl-NL" sz="2000" dirty="0" err="1" smtClean="0">
                <a:latin typeface="Arial"/>
                <a:cs typeface="Arial"/>
              </a:rPr>
              <a:t>Sch</a:t>
            </a:r>
            <a:r>
              <a:rPr lang="nl-NL" sz="2000" dirty="0" err="1" smtClean="0">
                <a:latin typeface="Arial"/>
                <a:cs typeface="Arial"/>
              </a:rPr>
              <a:t>ö</a:t>
            </a:r>
            <a:r>
              <a:rPr lang="nl-NL" sz="2000" dirty="0" err="1" smtClean="0">
                <a:latin typeface="Arial"/>
                <a:cs typeface="Arial"/>
              </a:rPr>
              <a:t>nberg</a:t>
            </a:r>
            <a:r>
              <a:rPr lang="nl-NL" sz="2000" dirty="0" smtClean="0">
                <a:latin typeface="Arial"/>
                <a:cs typeface="Arial"/>
              </a:rPr>
              <a:t>: 12 toon systeem</a:t>
            </a:r>
          </a:p>
          <a:p>
            <a:r>
              <a:rPr lang="nl-NL" sz="2000" dirty="0">
                <a:latin typeface="Arial"/>
                <a:cs typeface="Arial"/>
                <a:hlinkClick r:id="rId3"/>
              </a:rPr>
              <a:t>https://www.youtube.com/watch?v=</a:t>
            </a:r>
            <a:r>
              <a:rPr lang="nl-NL" sz="2000" dirty="0" smtClean="0">
                <a:latin typeface="Arial"/>
                <a:cs typeface="Arial"/>
                <a:hlinkClick r:id="rId3"/>
              </a:rPr>
              <a:t>6o7poILFfKQ</a:t>
            </a:r>
            <a:endParaRPr lang="nl-NL" sz="2000" dirty="0" smtClean="0">
              <a:latin typeface="Arial"/>
              <a:cs typeface="Arial"/>
            </a:endParaRPr>
          </a:p>
          <a:p>
            <a:endParaRPr lang="nl-NL" sz="2000" dirty="0" smtClean="0">
              <a:latin typeface="Arial"/>
              <a:cs typeface="Arial"/>
            </a:endParaRPr>
          </a:p>
          <a:p>
            <a:r>
              <a:rPr lang="nl-NL" sz="2000" dirty="0" smtClean="0">
                <a:latin typeface="Arial"/>
                <a:cs typeface="Arial"/>
              </a:rPr>
              <a:t>Tonale en </a:t>
            </a:r>
            <a:r>
              <a:rPr lang="nl-NL" sz="2000" dirty="0" err="1" smtClean="0">
                <a:latin typeface="Arial"/>
                <a:cs typeface="Arial"/>
              </a:rPr>
              <a:t>a-tonale</a:t>
            </a:r>
            <a:r>
              <a:rPr lang="nl-NL" sz="2000" smtClean="0">
                <a:latin typeface="Arial"/>
                <a:cs typeface="Arial"/>
              </a:rPr>
              <a:t> muziek</a:t>
            </a:r>
          </a:p>
          <a:p>
            <a:endParaRPr lang="nl-NL" sz="2000" dirty="0">
              <a:latin typeface="Arial"/>
              <a:cs typeface="Arial"/>
            </a:endParaRPr>
          </a:p>
          <a:p>
            <a:endParaRPr lang="nl-NL" sz="2000" dirty="0">
              <a:latin typeface="Arial"/>
              <a:cs typeface="Arial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0021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Schilderkunst voor en na 20</a:t>
            </a:r>
            <a:r>
              <a:rPr lang="nl-NL" baseline="30000" dirty="0" smtClean="0"/>
              <a:t>e</a:t>
            </a:r>
            <a:r>
              <a:rPr lang="nl-NL" dirty="0" smtClean="0"/>
              <a:t> eeuw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rcRect l="-58826" r="-58826"/>
          <a:stretch>
            <a:fillRect/>
          </a:stretch>
        </p:blipFill>
        <p:spPr>
          <a:xfrm>
            <a:off x="-1830147" y="1417638"/>
            <a:ext cx="8229600" cy="4525963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196" y="1417638"/>
            <a:ext cx="3962400" cy="50292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457200" y="6219977"/>
            <a:ext cx="251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1650: Johannes Vermeer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5115773" y="6446838"/>
            <a:ext cx="3181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1900: </a:t>
            </a:r>
            <a:r>
              <a:rPr lang="nl-NL" dirty="0" err="1" smtClean="0"/>
              <a:t>Munch</a:t>
            </a:r>
            <a:r>
              <a:rPr lang="nl-NL" dirty="0" smtClean="0"/>
              <a:t>: de schreeuw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4769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Hoe moet je luisteren naar eigentijdse muziek 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https://www.youtube.com/watch?v=</a:t>
            </a:r>
            <a:r>
              <a:rPr lang="nl-NL" dirty="0" smtClean="0">
                <a:hlinkClick r:id="rId2"/>
              </a:rPr>
              <a:t>IQPkNvqAmh0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01042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Dans voor en na 1900</a:t>
            </a:r>
            <a:br>
              <a:rPr lang="nl-NL" dirty="0" smtClean="0"/>
            </a:br>
            <a:r>
              <a:rPr lang="nl-NL" sz="2700" dirty="0" smtClean="0"/>
              <a:t>Wat valt je op?</a:t>
            </a:r>
            <a:br>
              <a:rPr lang="nl-NL" sz="2700" dirty="0" smtClean="0"/>
            </a:br>
            <a:r>
              <a:rPr lang="nl-NL" sz="2700" dirty="0" smtClean="0"/>
              <a:t> Neem de syllabus erbij !  </a:t>
            </a:r>
            <a:br>
              <a:rPr lang="nl-NL" sz="2700" dirty="0" smtClean="0"/>
            </a:br>
            <a:endParaRPr lang="nl-NL" sz="27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Klassiek Ballet: Het </a:t>
            </a:r>
            <a:r>
              <a:rPr lang="nl-NL" dirty="0" smtClean="0"/>
              <a:t>zwanenmeer</a:t>
            </a:r>
            <a:endParaRPr lang="nl-NL" dirty="0">
              <a:hlinkClick r:id="rId2"/>
            </a:endParaRPr>
          </a:p>
          <a:p>
            <a:r>
              <a:rPr lang="nl-NL" dirty="0" smtClean="0">
                <a:hlinkClick r:id="rId2"/>
              </a:rPr>
              <a:t>https</a:t>
            </a:r>
            <a:r>
              <a:rPr lang="nl-NL" dirty="0">
                <a:hlinkClick r:id="rId2"/>
              </a:rPr>
              <a:t>://www.youtube.com/watch?v=</a:t>
            </a:r>
            <a:r>
              <a:rPr lang="nl-NL" dirty="0" smtClean="0">
                <a:hlinkClick r:id="rId2"/>
              </a:rPr>
              <a:t>1z10MWWeX48</a:t>
            </a:r>
            <a:endParaRPr lang="nl-NL" dirty="0" smtClean="0"/>
          </a:p>
          <a:p>
            <a:endParaRPr lang="nl-NL" dirty="0"/>
          </a:p>
          <a:p>
            <a:r>
              <a:rPr lang="nl-NL" dirty="0" err="1" smtClean="0"/>
              <a:t>Pina</a:t>
            </a:r>
            <a:r>
              <a:rPr lang="nl-NL" dirty="0" smtClean="0"/>
              <a:t> </a:t>
            </a:r>
            <a:r>
              <a:rPr lang="nl-NL" dirty="0" err="1" smtClean="0"/>
              <a:t>Bausch</a:t>
            </a:r>
            <a:r>
              <a:rPr lang="nl-NL" dirty="0" smtClean="0"/>
              <a:t>: Le </a:t>
            </a:r>
            <a:r>
              <a:rPr lang="nl-NL" dirty="0" err="1" smtClean="0"/>
              <a:t>sacre</a:t>
            </a:r>
            <a:r>
              <a:rPr lang="nl-NL" dirty="0" smtClean="0"/>
              <a:t> du </a:t>
            </a:r>
            <a:r>
              <a:rPr lang="nl-NL" dirty="0" err="1" smtClean="0"/>
              <a:t>printems</a:t>
            </a:r>
            <a:endParaRPr lang="nl-NL" dirty="0" smtClean="0"/>
          </a:p>
          <a:p>
            <a:r>
              <a:rPr lang="nl-NL" dirty="0">
                <a:hlinkClick r:id="rId3"/>
              </a:rPr>
              <a:t>https://www.youtube.com/watch?v=</a:t>
            </a:r>
            <a:r>
              <a:rPr lang="nl-NL" dirty="0" smtClean="0">
                <a:hlinkClick r:id="rId3"/>
              </a:rPr>
              <a:t>BEb4EH35uHE</a:t>
            </a:r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71723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Muziek </a:t>
            </a:r>
            <a:r>
              <a:rPr lang="nl-NL" u="sng" dirty="0" smtClean="0"/>
              <a:t>voor </a:t>
            </a:r>
            <a:r>
              <a:rPr lang="nl-NL" dirty="0" smtClean="0"/>
              <a:t>en na 1900</a:t>
            </a:r>
            <a:br>
              <a:rPr lang="nl-NL" dirty="0" smtClean="0"/>
            </a:br>
            <a:r>
              <a:rPr lang="nl-NL" sz="2200" dirty="0" smtClean="0"/>
              <a:t>Wat valt je op ? Neem de syllabus erbij !</a:t>
            </a:r>
            <a:endParaRPr lang="nl-NL" sz="2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>
              <a:hlinkClick r:id="rId2"/>
            </a:endParaRPr>
          </a:p>
          <a:p>
            <a:r>
              <a:rPr lang="nl-NL" dirty="0">
                <a:latin typeface="Arial"/>
                <a:cs typeface="Arial"/>
              </a:rPr>
              <a:t>Wolfgang Amadeus Mozart: </a:t>
            </a:r>
            <a:r>
              <a:rPr lang="nl-NL" dirty="0" err="1">
                <a:latin typeface="Arial"/>
                <a:cs typeface="Arial"/>
              </a:rPr>
              <a:t>Eine</a:t>
            </a:r>
            <a:r>
              <a:rPr lang="nl-NL" dirty="0">
                <a:latin typeface="Arial"/>
                <a:cs typeface="Arial"/>
              </a:rPr>
              <a:t> kleine </a:t>
            </a:r>
            <a:r>
              <a:rPr lang="nl-NL" dirty="0" err="1">
                <a:latin typeface="Arial"/>
                <a:cs typeface="Arial"/>
              </a:rPr>
              <a:t>Nachtmusik</a:t>
            </a:r>
            <a:endParaRPr lang="nl-NL" dirty="0">
              <a:latin typeface="Arial"/>
              <a:cs typeface="Arial"/>
            </a:endParaRPr>
          </a:p>
          <a:p>
            <a:endParaRPr lang="nl-NL" dirty="0">
              <a:hlinkClick r:id="rId2"/>
            </a:endParaRPr>
          </a:p>
          <a:p>
            <a:r>
              <a:rPr lang="nl-NL" dirty="0" smtClean="0">
                <a:hlinkClick r:id="rId2"/>
              </a:rPr>
              <a:t>https</a:t>
            </a:r>
            <a:r>
              <a:rPr lang="nl-NL" dirty="0">
                <a:hlinkClick r:id="rId2"/>
              </a:rPr>
              <a:t>://</a:t>
            </a:r>
            <a:r>
              <a:rPr lang="nl-NL" dirty="0" smtClean="0">
                <a:hlinkClick r:id="rId2"/>
              </a:rPr>
              <a:t>youtu.be/hcpM0yN7p0c</a:t>
            </a:r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36808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Muziek voor en </a:t>
            </a:r>
            <a:r>
              <a:rPr lang="nl-NL" u="sng" dirty="0"/>
              <a:t>na</a:t>
            </a:r>
            <a:r>
              <a:rPr lang="nl-NL" dirty="0"/>
              <a:t> </a:t>
            </a:r>
            <a:r>
              <a:rPr lang="nl-NL" dirty="0" smtClean="0"/>
              <a:t>1900</a:t>
            </a:r>
            <a:r>
              <a:rPr lang="nl-NL" dirty="0"/>
              <a:t/>
            </a:r>
            <a:br>
              <a:rPr lang="nl-NL" dirty="0"/>
            </a:br>
            <a:r>
              <a:rPr lang="nl-NL" sz="2200" dirty="0"/>
              <a:t>Wat valt je op</a:t>
            </a:r>
            <a:r>
              <a:rPr lang="nl-NL" sz="2200" dirty="0" smtClean="0"/>
              <a:t>? Neem de syllabus erbij !</a:t>
            </a:r>
            <a:endParaRPr lang="nl-NL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latin typeface="Arial"/>
                <a:cs typeface="Arial"/>
              </a:rPr>
              <a:t>Le </a:t>
            </a:r>
            <a:r>
              <a:rPr lang="nl-NL" dirty="0" err="1" smtClean="0">
                <a:latin typeface="Arial"/>
                <a:cs typeface="Arial"/>
              </a:rPr>
              <a:t>sacre</a:t>
            </a:r>
            <a:r>
              <a:rPr lang="nl-NL" dirty="0" smtClean="0">
                <a:latin typeface="Arial"/>
                <a:cs typeface="Arial"/>
              </a:rPr>
              <a:t> du </a:t>
            </a:r>
            <a:r>
              <a:rPr lang="nl-NL" dirty="0" err="1" smtClean="0">
                <a:latin typeface="Arial"/>
                <a:cs typeface="Arial"/>
              </a:rPr>
              <a:t>Printemps</a:t>
            </a:r>
            <a:r>
              <a:rPr lang="nl-NL" dirty="0" smtClean="0">
                <a:latin typeface="Arial"/>
                <a:cs typeface="Arial"/>
              </a:rPr>
              <a:t>: Danse </a:t>
            </a:r>
            <a:r>
              <a:rPr lang="nl-NL" dirty="0">
                <a:latin typeface="Arial"/>
                <a:cs typeface="Arial"/>
              </a:rPr>
              <a:t>de la </a:t>
            </a:r>
            <a:r>
              <a:rPr lang="nl-NL" dirty="0" err="1" smtClean="0">
                <a:latin typeface="Arial"/>
                <a:cs typeface="Arial"/>
              </a:rPr>
              <a:t>terre</a:t>
            </a:r>
            <a:r>
              <a:rPr lang="nl-NL" dirty="0" smtClean="0">
                <a:latin typeface="Arial"/>
                <a:cs typeface="Arial"/>
              </a:rPr>
              <a:t> ( Stravinsky )</a:t>
            </a:r>
            <a:endParaRPr lang="nl-NL" dirty="0" smtClean="0">
              <a:hlinkClick r:id="rId2"/>
            </a:endParaRPr>
          </a:p>
          <a:p>
            <a:r>
              <a:rPr lang="nl-NL" dirty="0" smtClean="0">
                <a:hlinkClick r:id="rId2"/>
              </a:rPr>
              <a:t>https</a:t>
            </a:r>
            <a:r>
              <a:rPr lang="nl-NL" dirty="0">
                <a:hlinkClick r:id="rId2"/>
              </a:rPr>
              <a:t>://www.youtube.com/watch?v=</a:t>
            </a:r>
            <a:r>
              <a:rPr lang="nl-NL" dirty="0" smtClean="0">
                <a:hlinkClick r:id="rId2"/>
              </a:rPr>
              <a:t>ZalwKw6UGyU</a:t>
            </a:r>
            <a:endParaRPr lang="nl-NL" dirty="0" smtClean="0"/>
          </a:p>
          <a:p>
            <a:endParaRPr lang="nl-NL" dirty="0"/>
          </a:p>
          <a:p>
            <a:r>
              <a:rPr lang="nl-NL" dirty="0" err="1">
                <a:latin typeface="Arial"/>
                <a:cs typeface="Arial"/>
              </a:rPr>
              <a:t>Octandre</a:t>
            </a:r>
            <a:r>
              <a:rPr lang="nl-NL" dirty="0">
                <a:latin typeface="Arial"/>
                <a:cs typeface="Arial"/>
              </a:rPr>
              <a:t> </a:t>
            </a:r>
            <a:r>
              <a:rPr lang="nl-NL" dirty="0" smtClean="0">
                <a:latin typeface="Arial"/>
                <a:cs typeface="Arial"/>
              </a:rPr>
              <a:t>1 ( </a:t>
            </a:r>
            <a:r>
              <a:rPr lang="nl-NL" dirty="0" err="1" smtClean="0">
                <a:latin typeface="Arial"/>
                <a:cs typeface="Arial"/>
              </a:rPr>
              <a:t>Varèse</a:t>
            </a:r>
            <a:r>
              <a:rPr lang="nl-NL" dirty="0" smtClean="0">
                <a:latin typeface="Arial"/>
                <a:cs typeface="Arial"/>
              </a:rPr>
              <a:t>, 1922 )</a:t>
            </a:r>
            <a:endParaRPr lang="nl-NL" dirty="0" smtClean="0"/>
          </a:p>
          <a:p>
            <a:r>
              <a:rPr lang="nl-NL" dirty="0">
                <a:hlinkClick r:id="rId3"/>
              </a:rPr>
              <a:t>https://www.youtube.com/watch?v=uav-</a:t>
            </a:r>
            <a:r>
              <a:rPr lang="nl-NL" dirty="0" smtClean="0">
                <a:hlinkClick r:id="rId3"/>
              </a:rPr>
              <a:t>OYUJ7BQ</a:t>
            </a:r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47097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02817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>
                <a:latin typeface="Tahoma" charset="0"/>
                <a:ea typeface="ＭＳ Ｐゴシック" charset="0"/>
                <a:cs typeface="ＭＳ Ｐゴシック" charset="0"/>
              </a:rPr>
              <a:t>Grote </a:t>
            </a:r>
            <a:r>
              <a:rPr lang="en-US" sz="2400" dirty="0" err="1" smtClean="0">
                <a:latin typeface="Tahoma" charset="0"/>
                <a:ea typeface="ＭＳ Ｐゴシック" charset="0"/>
                <a:cs typeface="ＭＳ Ｐゴシック" charset="0"/>
              </a:rPr>
              <a:t>veranderingen</a:t>
            </a:r>
            <a:r>
              <a:rPr lang="en-US" sz="2400" dirty="0" smtClean="0">
                <a:latin typeface="Tahoma" charset="0"/>
                <a:ea typeface="ＭＳ Ｐゴシック" charset="0"/>
                <a:cs typeface="ＭＳ Ｐゴシック" charset="0"/>
              </a:rPr>
              <a:t> in het begin van de 20e </a:t>
            </a:r>
            <a:r>
              <a:rPr lang="en-US" sz="2400" dirty="0" err="1" smtClean="0">
                <a:latin typeface="Tahoma" charset="0"/>
                <a:ea typeface="ＭＳ Ｐゴシック" charset="0"/>
                <a:cs typeface="ＭＳ Ｐゴシック" charset="0"/>
              </a:rPr>
              <a:t>eeuw</a:t>
            </a:r>
            <a:endParaRPr lang="en-US" sz="24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7411" name="Picture 3" descr="Ford_T_Henry_19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46980"/>
            <a:ext cx="3271982" cy="2489694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412" name="Picture 4" descr="Mauretan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8791" y="1046980"/>
            <a:ext cx="2816225" cy="1913996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413" name="Picture 5" descr="Gasmaskers_loopgraa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703782"/>
            <a:ext cx="4276436" cy="2743200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414" name="Picture 6" descr="EdisonStandard">
            <a:hlinkClick r:id="" action="ppaction://noaction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5"/>
          <a:srcRect t="-17229" b="-17229"/>
          <a:stretch>
            <a:fillRect/>
          </a:stretch>
        </p:blipFill>
        <p:spPr>
          <a:xfrm>
            <a:off x="5443393" y="3134158"/>
            <a:ext cx="2736850" cy="4000500"/>
          </a:xfrm>
          <a:ln w="228600" cap="sq" cmpd="thickThin">
            <a:noFill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08238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nl-NL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Ｐゴシック" charset="0"/>
                <a:cs typeface="Arial"/>
              </a:rPr>
              <a:t>De 20</a:t>
            </a:r>
            <a:r>
              <a:rPr lang="nl-NL" sz="36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Ｐゴシック" charset="0"/>
                <a:cs typeface="Arial"/>
              </a:rPr>
              <a:t>e</a:t>
            </a:r>
            <a:r>
              <a:rPr lang="nl-NL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Ｐゴシック" charset="0"/>
                <a:cs typeface="Arial"/>
              </a:rPr>
              <a:t> eeuw</a:t>
            </a:r>
            <a:r>
              <a:rPr lang="nl-NL" sz="3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Ｐゴシック" charset="0"/>
                <a:cs typeface="Arial"/>
              </a:rPr>
              <a:t/>
            </a:r>
            <a:br>
              <a:rPr lang="nl-NL" sz="3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Ｐゴシック" charset="0"/>
                <a:cs typeface="Arial"/>
              </a:rPr>
            </a:br>
            <a:r>
              <a:rPr lang="nl-NL" sz="3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Ｐゴシック" charset="0"/>
                <a:cs typeface="Arial"/>
              </a:rPr>
              <a:t>Spiegel aan scherven</a:t>
            </a:r>
          </a:p>
        </p:txBody>
      </p:sp>
      <p:sp>
        <p:nvSpPr>
          <p:cNvPr id="47108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500063" y="2332038"/>
            <a:ext cx="8229600" cy="4525962"/>
          </a:xfrm>
        </p:spPr>
        <p:txBody>
          <a:bodyPr/>
          <a:lstStyle/>
          <a:p>
            <a:pPr eaLnBrk="1" hangingPunct="1"/>
            <a:r>
              <a:rPr lang="nl-NL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Ｐゴシック" charset="0"/>
                <a:cs typeface="Arial"/>
              </a:rPr>
              <a:t>Afscheid van traditionele kunst</a:t>
            </a:r>
          </a:p>
          <a:p>
            <a:pPr eaLnBrk="1" hangingPunct="1"/>
            <a:r>
              <a:rPr lang="nl-NL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Ｐゴシック" charset="0"/>
                <a:cs typeface="Arial"/>
              </a:rPr>
              <a:t>Periode van moderne kunst</a:t>
            </a:r>
          </a:p>
          <a:p>
            <a:pPr eaLnBrk="1" hangingPunct="1"/>
            <a:r>
              <a:rPr lang="nl-NL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Ｐゴシック" charset="0"/>
                <a:cs typeface="Arial"/>
              </a:rPr>
              <a:t>Twee wereldoorlogen</a:t>
            </a:r>
          </a:p>
          <a:p>
            <a:pPr eaLnBrk="1" hangingPunct="1"/>
            <a:r>
              <a:rPr lang="nl-NL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Ｐゴシック" charset="0"/>
                <a:cs typeface="Arial"/>
              </a:rPr>
              <a:t>Explosie van stijlen en stromingen</a:t>
            </a:r>
          </a:p>
          <a:p>
            <a:pPr eaLnBrk="1" hangingPunct="1"/>
            <a:r>
              <a:rPr lang="nl-NL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Ｐゴシック" charset="0"/>
                <a:cs typeface="Arial"/>
              </a:rPr>
              <a:t>Technische ontwikkelingen</a:t>
            </a:r>
          </a:p>
        </p:txBody>
      </p:sp>
    </p:spTree>
    <p:extLst>
      <p:ext uri="{BB962C8B-B14F-4D97-AF65-F5344CB8AC3E}">
        <p14:creationId xmlns:p14="http://schemas.microsoft.com/office/powerpoint/2010/main" val="3367177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 Zwart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Zwart .thmx</Template>
  <TotalTime>483</TotalTime>
  <Words>590</Words>
  <Application>Microsoft Macintosh PowerPoint</Application>
  <PresentationFormat>Diavoorstelling (4:3)</PresentationFormat>
  <Paragraphs>127</Paragraphs>
  <Slides>23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4" baseType="lpstr">
      <vt:lpstr> Zwart </vt:lpstr>
      <vt:lpstr>Begin 20e eeuw: Muziek: expressionisme</vt:lpstr>
      <vt:lpstr>Herhaling: begin 20e eeuw</vt:lpstr>
      <vt:lpstr>Schilderkunst voor en na 20e eeuw</vt:lpstr>
      <vt:lpstr>Hoe moet je luisteren naar eigentijdse muziek ?</vt:lpstr>
      <vt:lpstr>Dans voor en na 1900 Wat valt je op?  Neem de syllabus erbij !   </vt:lpstr>
      <vt:lpstr>Muziek voor en na 1900 Wat valt je op ? Neem de syllabus erbij !</vt:lpstr>
      <vt:lpstr>Muziek voor en na 1900 Wat valt je op? Neem de syllabus erbij !</vt:lpstr>
      <vt:lpstr>Grote veranderingen in het begin van de 20e eeuw</vt:lpstr>
      <vt:lpstr>De 20e eeuw Spiegel aan scherven</vt:lpstr>
      <vt:lpstr>PowerPoint-presentatie</vt:lpstr>
      <vt:lpstr>Onderzoek van Sigmund Freud</vt:lpstr>
      <vt:lpstr>PowerPoint-presentatie</vt:lpstr>
      <vt:lpstr> </vt:lpstr>
      <vt:lpstr>PowerPoint-presentatie</vt:lpstr>
      <vt:lpstr>PowerPoint-presentatie</vt:lpstr>
      <vt:lpstr>Voor kunstenaars:</vt:lpstr>
      <vt:lpstr>Muziek</vt:lpstr>
      <vt:lpstr>Nieuwe compositietechniek  </vt:lpstr>
      <vt:lpstr>Recensie van deze muziek</vt:lpstr>
      <vt:lpstr>Die man is krankzinnig !</vt:lpstr>
      <vt:lpstr>Expressionisme in muziek muziek van uitersten!</vt:lpstr>
      <vt:lpstr>Op zoek naar nieuwe klankkleuren</vt:lpstr>
      <vt:lpstr>Extra informatie over muziek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 20e eeuw</dc:title>
  <dc:creator>ATC</dc:creator>
  <cp:lastModifiedBy>Gebruiker</cp:lastModifiedBy>
  <cp:revision>152</cp:revision>
  <dcterms:created xsi:type="dcterms:W3CDTF">2013-05-05T16:36:39Z</dcterms:created>
  <dcterms:modified xsi:type="dcterms:W3CDTF">2018-04-02T19:14:48Z</dcterms:modified>
</cp:coreProperties>
</file>